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70" r:id="rId5"/>
    <p:sldId id="259" r:id="rId6"/>
    <p:sldId id="266" r:id="rId7"/>
    <p:sldId id="267" r:id="rId8"/>
    <p:sldId id="273" r:id="rId9"/>
    <p:sldId id="261" r:id="rId10"/>
    <p:sldId id="268" r:id="rId11"/>
    <p:sldId id="272" r:id="rId12"/>
    <p:sldId id="275" r:id="rId13"/>
    <p:sldId id="262" r:id="rId14"/>
    <p:sldId id="263" r:id="rId15"/>
    <p:sldId id="269" r:id="rId16"/>
    <p:sldId id="260" r:id="rId17"/>
    <p:sldId id="258" r:id="rId18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14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40C287-3C62-424A-AE24-A8608C967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1DFD1B2-D037-48F7-B0AC-6BFF34B61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F64F16E-D23C-4E04-9869-BF1D6114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DCD21F9-A211-402B-92F8-F7F4A5E1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B1AA38B-8081-40F2-8721-32FDD227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956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2FE83F-1CF6-4B70-B8DD-974E37C2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81928CB-F1FB-4733-AF2E-21A6FD1D6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5F1F5D0-CC76-44FC-951A-C1CC7D78D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D77D16B-C415-4559-B7E4-B013C1991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6A7C4C2-1E5C-4B49-A585-4D2A11B5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346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02F427A-EB89-4C71-B58B-321F976A8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FF542E0-C9C2-4A97-9C08-2B23A2177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0CFA845-6D4D-46B7-9F2B-66C0B106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2BB68CF-CCE8-4ECF-AFE3-C9C90E9C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D442DC-95CF-4612-B1D2-E73F348A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023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3AFA22-FE57-46D2-BC14-81D34516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4DB295-CD7A-4239-B5A7-AC4F0D7AF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94BF020-A0DF-4C16-B247-88A23736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968EAD1-A25D-44CB-BA03-0B6484997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FF70A8B-6540-4FBE-AC6C-3E11D946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452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A1F153-CAFD-4730-9F3E-6714B2DE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331AF2-FF47-408E-9314-1038B4D0C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C4ABF52-DC98-42DC-9926-48D8987F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E8A19F-C010-430B-B9A4-B6445022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66AE53E-7557-46F3-855F-102AB9A7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514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1E5CD7-5A13-4710-A5C1-D4F870C3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2D8D9A-F247-4129-AE20-E08966AC0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4E4FC3E-7650-4E22-9406-2635CE212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38F130C-7D57-4934-99E0-AD9ED389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AF05072-7076-4306-9F78-94CB2D27A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02D2976-EDA5-4023-B30D-6BB3E7438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360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4F1645-7AC1-4C66-B181-39BF006F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06C7817-B852-4C7B-B442-5A8F7DFB1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53660C2-F3B0-4F3A-9212-4C63AFEFC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920001A-227E-416F-A37C-7FAEBCC71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EE9BBD4-451B-46FE-BF9A-02FD21C13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6C91EAE-2D21-45C9-98E9-878F171D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40D183A-14A4-44EC-82C2-7B8E2E6A0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08251AA-C19D-44A6-891F-AEAD7935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291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EA1289-E6A2-47BC-9EFC-3DAFDC73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17F6F28-896A-4C08-BA71-A662DB45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183AB19-BADE-4538-95EE-933BB8D5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BC58478-C337-4EE1-855D-555ABCC30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890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6EB0C62-60EF-49FB-8DF6-770CF584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4ADD008-54CD-4464-9990-3D804F43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445A24A-AB85-4164-A8B6-7EBB6309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752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114C33-E72F-499A-A0CF-F5E5DD8A0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5E0A4B-14C5-4E9C-99D5-CFEE7F4D5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8E32BEB-93E6-4345-A7B1-159938255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F3BEEA2-E4F1-4373-B3BA-3470410BE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E8DA2DF-B7A8-478C-8029-8A38D0BC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F28DC2A-BD3A-44BD-AEE4-C19EF96A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769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31587B-3CB5-4562-BD8E-1DB8EE05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E67D963-FFC0-45A7-90D9-ADB2C5149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9862465-F1FC-41CE-BC6C-8AB1488C6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45E22F7-56F5-4DE9-B746-3DAD76C7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F48C952-B2EA-47C0-B549-B3798153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DF62BC4-E17D-4EF2-85FC-0C14339C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274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B563256-CF43-4CE0-A976-3033179C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27C45EE-66C6-442B-A039-180C01490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9476C98-7C9C-4908-AB8F-B2B1EC755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2CDC1-FA0F-4A84-8D7A-0B2C9C92FFB0}" type="datetimeFigureOut">
              <a:rPr lang="hr-HR" smtClean="0"/>
              <a:t>8.2.2020.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5634D13-0306-41F9-98FC-C3167EB59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9EC5863-EBFB-4F5A-8282-DFFE3982F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A75FB-B3DD-4909-9ABA-CC064145D4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77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D52435CA-78A7-471A-B67D-F67976B26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796" y="1290710"/>
            <a:ext cx="9828628" cy="5366825"/>
          </a:xfrm>
        </p:spPr>
        <p:txBody>
          <a:bodyPr>
            <a:normAutofit fontScale="85000" lnSpcReduction="20000"/>
          </a:bodyPr>
          <a:lstStyle/>
          <a:p>
            <a:pPr lvl="0" algn="l"/>
            <a:r>
              <a:rPr lang="hr-HR" b="1" dirty="0"/>
              <a:t>1. Otvaranje Skupštine</a:t>
            </a:r>
            <a:endParaRPr lang="hr-HR" dirty="0"/>
          </a:p>
          <a:p>
            <a:pPr lvl="0" algn="l"/>
            <a:r>
              <a:rPr lang="hr-HR" b="1" dirty="0"/>
              <a:t>2. Ovjera zapisnika skupštine od 18. prosinca 2018. godine, rasprava i prihvaćanje</a:t>
            </a:r>
            <a:endParaRPr lang="hr-HR" dirty="0"/>
          </a:p>
          <a:p>
            <a:pPr lvl="0" algn="l"/>
            <a:r>
              <a:rPr lang="hr-HR" b="1" dirty="0"/>
              <a:t>3. Izvješća o radu i o financijskom poslovanju Udruge 2019. godine </a:t>
            </a:r>
            <a:endParaRPr lang="hr-HR" dirty="0"/>
          </a:p>
          <a:p>
            <a:pPr algn="l"/>
            <a:r>
              <a:rPr lang="hr-HR" b="1" dirty="0"/>
              <a:t>	</a:t>
            </a:r>
            <a:r>
              <a:rPr lang="hr-HR" sz="2100" b="1" dirty="0"/>
              <a:t>3.1. Izvješće o radu Predsjednika i Upravnog odbora (predsjednik M. Pernek)</a:t>
            </a:r>
            <a:endParaRPr lang="hr-HR" sz="2100" dirty="0"/>
          </a:p>
          <a:p>
            <a:pPr algn="l"/>
            <a:r>
              <a:rPr lang="hr-HR" sz="2100" b="1" dirty="0"/>
              <a:t>	3.2. Izvješće rizničara (rizničar M. Rupčić)</a:t>
            </a:r>
            <a:endParaRPr lang="hr-HR" sz="2100" dirty="0"/>
          </a:p>
          <a:p>
            <a:pPr algn="l"/>
            <a:r>
              <a:rPr lang="hr-HR" sz="2100" b="1" dirty="0"/>
              <a:t>	3.3. Izvješće Nadzornog odbora   </a:t>
            </a:r>
            <a:endParaRPr lang="hr-HR" sz="2100" dirty="0"/>
          </a:p>
          <a:p>
            <a:pPr algn="l"/>
            <a:r>
              <a:rPr lang="hr-HR" sz="2100" b="1" dirty="0"/>
              <a:t>	3.4. Izvješće Stegovne komisije</a:t>
            </a:r>
            <a:endParaRPr lang="hr-HR" sz="2100" dirty="0"/>
          </a:p>
          <a:p>
            <a:pPr lvl="0" algn="l"/>
            <a:r>
              <a:rPr lang="hr-HR" b="1" dirty="0"/>
              <a:t>4. Odluka o prihvaćanju izvješća o radu i o financijskom poslovanju Udruge</a:t>
            </a:r>
            <a:endParaRPr lang="hr-HR" dirty="0"/>
          </a:p>
          <a:p>
            <a:pPr lvl="0" algn="l"/>
            <a:r>
              <a:rPr lang="hr-HR" b="1" dirty="0"/>
              <a:t>5. Razrješenje rizničara Mateja Rupčića na vlastiti zahtjev</a:t>
            </a:r>
          </a:p>
          <a:p>
            <a:pPr lvl="0" algn="l"/>
            <a:r>
              <a:rPr lang="hr-HR" b="1" dirty="0"/>
              <a:t>6. Izbor novog rizničara </a:t>
            </a:r>
          </a:p>
          <a:p>
            <a:pPr lvl="0" algn="l"/>
            <a:r>
              <a:rPr lang="hr-HR" b="1" dirty="0"/>
              <a:t>7. Razrješenje predsjednice stegovne komisije Martine </a:t>
            </a:r>
            <a:r>
              <a:rPr lang="hr-HR" b="1" dirty="0" err="1"/>
              <a:t>Đodan</a:t>
            </a:r>
            <a:r>
              <a:rPr lang="hr-HR" b="1" dirty="0"/>
              <a:t> na vlastiti zahtjev </a:t>
            </a:r>
          </a:p>
          <a:p>
            <a:pPr lvl="0" algn="l"/>
            <a:r>
              <a:rPr lang="hr-HR" b="1" dirty="0"/>
              <a:t>8. Izbor novog člana stegovne komisije</a:t>
            </a:r>
          </a:p>
          <a:p>
            <a:pPr lvl="0" algn="l"/>
            <a:r>
              <a:rPr lang="hr-HR" b="1" dirty="0"/>
              <a:t>9. Program rada Udruge za 2020. godinu </a:t>
            </a:r>
            <a:endParaRPr lang="hr-HR" dirty="0"/>
          </a:p>
          <a:p>
            <a:pPr lvl="0" algn="l"/>
            <a:r>
              <a:rPr lang="hr-HR" b="1" dirty="0"/>
              <a:t>10. Financijski plan 2020. godine</a:t>
            </a:r>
            <a:endParaRPr lang="hr-HR" dirty="0"/>
          </a:p>
          <a:p>
            <a:pPr lvl="0" algn="l"/>
            <a:r>
              <a:rPr lang="hr-HR" b="1" dirty="0"/>
              <a:t>11. Razno</a:t>
            </a:r>
            <a:endParaRPr lang="hr-HR" dirty="0"/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17C3AF0-A23E-405A-8D7C-CC2C27E3970C}"/>
              </a:ext>
            </a:extLst>
          </p:cNvPr>
          <p:cNvSpPr txBox="1"/>
          <p:nvPr/>
        </p:nvSpPr>
        <p:spPr>
          <a:xfrm>
            <a:off x="794824" y="457201"/>
            <a:ext cx="758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DNEVNI RED SKUPŠTINE HRVATSKE UDRUGE ZA ARBORIKULTURU</a:t>
            </a:r>
          </a:p>
          <a:p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JASTREBARSKO, 31.1.2020.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BBB0436-66FE-493A-AF52-525A59C64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44" y="-478302"/>
            <a:ext cx="3538025" cy="35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136773-4C0E-483A-A168-B965FAB27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3E3B23-2A79-4ABC-807B-425CECA3A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Kako bi se stablo plutnjaka održalo, tri hrvatske tvrtke; </a:t>
            </a:r>
            <a:r>
              <a:rPr lang="hr-HR" dirty="0" err="1"/>
              <a:t>Arbofield</a:t>
            </a:r>
            <a:r>
              <a:rPr lang="hr-HR" dirty="0"/>
              <a:t> d.o.o., </a:t>
            </a:r>
            <a:r>
              <a:rPr lang="hr-HR" dirty="0" err="1"/>
              <a:t>Drezga</a:t>
            </a:r>
            <a:r>
              <a:rPr lang="hr-HR" dirty="0"/>
              <a:t> d.o.o. i </a:t>
            </a:r>
            <a:r>
              <a:rPr lang="hr-HR" dirty="0" err="1"/>
              <a:t>Herbafarm-Magnolia</a:t>
            </a:r>
            <a:r>
              <a:rPr lang="hr-HR" dirty="0"/>
              <a:t> d.o.o., besplatno su izvele sljedeće zahvate:</a:t>
            </a:r>
          </a:p>
          <a:p>
            <a:r>
              <a:rPr lang="hr-HR" dirty="0"/>
              <a:t>1.	</a:t>
            </a:r>
            <a:r>
              <a:rPr lang="hr-HR" dirty="0" err="1"/>
              <a:t>Razrahljeno</a:t>
            </a:r>
            <a:r>
              <a:rPr lang="hr-HR" dirty="0"/>
              <a:t> je tlo u kritičnoj zoni korijena pomoću uređaja </a:t>
            </a:r>
            <a:r>
              <a:rPr lang="hr-HR" dirty="0" err="1"/>
              <a:t>AirSpade</a:t>
            </a:r>
            <a:r>
              <a:rPr lang="hr-HR" dirty="0"/>
              <a:t>;</a:t>
            </a:r>
          </a:p>
          <a:p>
            <a:r>
              <a:rPr lang="hr-HR" dirty="0"/>
              <a:t>2.	Redukcija krošnje za 25% te sanitarna rezidba;</a:t>
            </a:r>
          </a:p>
          <a:p>
            <a:r>
              <a:rPr lang="hr-HR" dirty="0"/>
              <a:t>3. 	Ugrađena je fertilizacija </a:t>
            </a:r>
            <a:r>
              <a:rPr lang="hr-HR" dirty="0" err="1"/>
              <a:t>Herbafertil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dirty="0"/>
              <a:t>U svemu tome pratilo ih je gradsko poduzeće Vrtlar d.o.o. koje je osiguralo potrebne dozvole i dio materijalnih sredstava kako bi zahvat bio uspješno izveden. Ovime je grad Dubrovnik postao prvi grad u Hrvatskoj u kojem je afirmirana inicijativa PRO stablo.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4111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7F4178-1A41-4C7E-BA99-92784A9C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1A6FDDB-DD9F-4E0F-B082-9A90D7939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6817"/>
            <a:ext cx="4324350" cy="325278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37ACE56-BD63-45C9-ACD9-C2A022339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68" y="422397"/>
            <a:ext cx="4324350" cy="325278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E45CBAC-E0CF-42BB-9D62-B345288B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64" y="4039139"/>
            <a:ext cx="3960495" cy="297909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C0E067C-3EA9-43E9-A471-704C298C9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35334"/>
            <a:ext cx="4324350" cy="288290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0838461-9BD4-4D8C-AF61-EC275F3DC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11" y="6435603"/>
            <a:ext cx="1524213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33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FAC36A-AF4D-4207-B340-EA2BA6E8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1B3D83C-D804-47C7-8E78-258E4C103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49" y="67163"/>
            <a:ext cx="10278593" cy="6852395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8494520-76BC-4EAC-B0D6-B1FF7B9D1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38" y="5512338"/>
            <a:ext cx="6667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75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8855EC-C515-44A2-AB11-BD7D03DD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8EF297-A733-4EA5-8D74-DE6A20FE2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-POSJET CENTRALI EAC-a U BAD HONNEFU, NJEMAČKA</a:t>
            </a:r>
            <a:endParaRPr lang="hr-HR" dirty="0"/>
          </a:p>
          <a:p>
            <a:r>
              <a:rPr lang="hr-HR" dirty="0"/>
              <a:t>13.11.2019. godine izaslanstvo HUA je posjetio sjedište EAC-a prisustvovao sastanku  na kojem je između ostalog zaključeno da HUA napravi prijevod pitanja za ispit ETW (rok proljeće 2020.), te tako otvoriti mogućnost organizacije tečajeva za </a:t>
            </a:r>
            <a:r>
              <a:rPr lang="hr-HR" dirty="0" err="1"/>
              <a:t>arboriste</a:t>
            </a:r>
            <a:r>
              <a:rPr lang="hr-HR" dirty="0"/>
              <a:t>, koji bi stekli </a:t>
            </a:r>
            <a:r>
              <a:rPr lang="hr-HR" dirty="0" err="1"/>
              <a:t>međunarodu</a:t>
            </a:r>
            <a:r>
              <a:rPr lang="hr-HR" dirty="0"/>
              <a:t> EAC certifikaciju. </a:t>
            </a:r>
          </a:p>
          <a:p>
            <a:r>
              <a:rPr lang="hr-HR" dirty="0"/>
              <a:t>European </a:t>
            </a:r>
            <a:r>
              <a:rPr lang="hr-HR" dirty="0" err="1"/>
              <a:t>Tree</a:t>
            </a:r>
            <a:r>
              <a:rPr lang="hr-HR" dirty="0"/>
              <a:t> </a:t>
            </a:r>
            <a:r>
              <a:rPr lang="hr-HR" dirty="0" err="1"/>
              <a:t>Worker</a:t>
            </a:r>
            <a:r>
              <a:rPr lang="hr-HR" dirty="0"/>
              <a:t> je u prijevodu te možemo sudjelovati u Englesko-talijansko-hrvatskom prijevodu priručnika. </a:t>
            </a:r>
          </a:p>
          <a:p>
            <a:r>
              <a:rPr lang="hr-HR" dirty="0" err="1"/>
              <a:t>Recertifikacija</a:t>
            </a:r>
            <a:r>
              <a:rPr lang="hr-HR" dirty="0"/>
              <a:t>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520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8034EC-C0FD-4840-B81F-CD4866A3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68C9DA-1F05-4134-A5BB-6756430B3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/>
              <a:t>-REPORTAŽA O AKTIVNOSTI HUA-e U EAC NEWSLETTERU</a:t>
            </a:r>
            <a:endParaRPr lang="hr-HR" dirty="0"/>
          </a:p>
          <a:p>
            <a:r>
              <a:rPr lang="hr-HR" dirty="0"/>
              <a:t>EAC u svom novom izdanju daje kratki prikaz aktivnosti HUA-e u 2019. te izvješćuje i promovira projektu  PRO STABLO kao originalnu hrvatsku akciju. </a:t>
            </a:r>
          </a:p>
          <a:p>
            <a:r>
              <a:rPr lang="hr-HR" dirty="0"/>
              <a:t>Poveznica: https://www.eac-arboriculture.com/eac_newsletter.aspx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5380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7DE777-7CEB-4338-9D1B-1F716D32A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653CC06-83DA-4566-AF07-9278F79A4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222" y="365125"/>
            <a:ext cx="5781555" cy="6858000"/>
          </a:xfrm>
          <a:prstGeom prst="rect">
            <a:avLst/>
          </a:prstGeom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3770F4DE-AFEA-4C84-83A8-B0F806A2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6833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D52435CA-78A7-471A-B67D-F67976B26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261" y="1569624"/>
            <a:ext cx="6909582" cy="5366825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-organizirati studijsko putovanje u Bad </a:t>
            </a:r>
            <a:r>
              <a:rPr lang="hr-HR" dirty="0" err="1"/>
              <a:t>Honnef</a:t>
            </a:r>
            <a:r>
              <a:rPr lang="hr-HR" dirty="0"/>
              <a:t> i </a:t>
            </a:r>
            <a:r>
              <a:rPr lang="de-DE" dirty="0" err="1"/>
              <a:t>Koeln</a:t>
            </a:r>
            <a:endParaRPr lang="hr-HR" dirty="0"/>
          </a:p>
          <a:p>
            <a:pPr algn="l"/>
            <a:r>
              <a:rPr lang="hr-HR" dirty="0"/>
              <a:t>	Bad </a:t>
            </a:r>
            <a:r>
              <a:rPr lang="hr-HR" dirty="0" err="1"/>
              <a:t>Honef</a:t>
            </a:r>
            <a:r>
              <a:rPr lang="hr-HR" dirty="0"/>
              <a:t> je centrala EAC, poziv od tajnika 	Wolfganga </a:t>
            </a:r>
            <a:r>
              <a:rPr lang="hr-HR" dirty="0" err="1"/>
              <a:t>Grossa</a:t>
            </a:r>
            <a:endParaRPr lang="hr-HR" dirty="0"/>
          </a:p>
          <a:p>
            <a:pPr algn="l"/>
            <a:r>
              <a:rPr lang="hr-HR" dirty="0"/>
              <a:t>	Posjet Botaničkom vrtu, poziv </a:t>
            </a:r>
            <a:r>
              <a:rPr lang="hr-HR" dirty="0" err="1"/>
              <a:t>Oikawa</a:t>
            </a:r>
            <a:r>
              <a:rPr lang="hr-HR" dirty="0"/>
              <a:t>-	</a:t>
            </a:r>
            <a:r>
              <a:rPr lang="hr-HR" dirty="0" err="1"/>
              <a:t>Radscheit</a:t>
            </a:r>
            <a:r>
              <a:rPr lang="hr-HR" dirty="0"/>
              <a:t>, </a:t>
            </a:r>
            <a:r>
              <a:rPr lang="hr-HR" dirty="0" err="1"/>
              <a:t>Junko</a:t>
            </a:r>
            <a:endParaRPr lang="de-DE" dirty="0"/>
          </a:p>
          <a:p>
            <a:pPr algn="l"/>
            <a:r>
              <a:rPr lang="hr-HR" dirty="0"/>
              <a:t>-aktivno sudjelovati na međunarodnom skupu ISA u </a:t>
            </a:r>
            <a:r>
              <a:rPr lang="hr-HR" dirty="0" err="1"/>
              <a:t>Albquerque</a:t>
            </a:r>
            <a:r>
              <a:rPr lang="hr-HR" dirty="0"/>
              <a:t>, New Mexico</a:t>
            </a:r>
          </a:p>
          <a:p>
            <a:pPr algn="l"/>
            <a:r>
              <a:rPr lang="hr-HR" dirty="0"/>
              <a:t>	-predan 1 referat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17C3AF0-A23E-405A-8D7C-CC2C27E3970C}"/>
              </a:ext>
            </a:extLst>
          </p:cNvPr>
          <p:cNvSpPr txBox="1"/>
          <p:nvPr/>
        </p:nvSpPr>
        <p:spPr>
          <a:xfrm>
            <a:off x="794824" y="457201"/>
            <a:ext cx="758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Program rada Udruge za 2020. godinu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FA8B46D-1058-467F-B044-B53FFB44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843" y="1209063"/>
            <a:ext cx="4936275" cy="45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4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4DDEDC-4DB1-42CB-AB65-C238E0A9F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prijevod pitanja za ispit ETW (rok proljeće 2020.), te tako otvoriti mogućnost organizacije tečajeva za </a:t>
            </a:r>
            <a:r>
              <a:rPr lang="hr-HR" dirty="0" err="1"/>
              <a:t>arboriste</a:t>
            </a:r>
            <a:r>
              <a:rPr lang="hr-HR" dirty="0"/>
              <a:t>, koji bi stekli </a:t>
            </a:r>
            <a:r>
              <a:rPr lang="hr-HR" dirty="0" err="1"/>
              <a:t>međunarodu</a:t>
            </a:r>
            <a:r>
              <a:rPr lang="hr-HR" dirty="0"/>
              <a:t> EAC certifikaciju. </a:t>
            </a:r>
          </a:p>
          <a:p>
            <a:r>
              <a:rPr lang="hr-HR" dirty="0"/>
              <a:t>European </a:t>
            </a:r>
            <a:r>
              <a:rPr lang="hr-HR" dirty="0" err="1"/>
              <a:t>Tree</a:t>
            </a:r>
            <a:r>
              <a:rPr lang="hr-HR" dirty="0"/>
              <a:t> </a:t>
            </a:r>
            <a:r>
              <a:rPr lang="hr-HR" dirty="0" err="1"/>
              <a:t>Worker</a:t>
            </a:r>
            <a:r>
              <a:rPr lang="hr-HR" dirty="0"/>
              <a:t> je u prijevodu te možemo sudjelovati u Englesko-talijansko-hrvatskom prijevodu priručnika. </a:t>
            </a:r>
          </a:p>
          <a:p>
            <a:r>
              <a:rPr lang="hr-HR" dirty="0"/>
              <a:t>-jačanje aktivnosti sa studentima urbanog šumarstva s kojima se planira projekt zaštite i njega posebnih i vrijednih stabala diljem Hrvatske.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55119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7CCF10-41D4-43D1-94E9-D2719E61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SASTANCI UPRAVNOG ODBORA</a:t>
            </a:r>
            <a:br>
              <a:rPr lang="hr-HR" dirty="0"/>
            </a:br>
            <a:r>
              <a:rPr lang="hr-HR" sz="1800" dirty="0"/>
              <a:t>Gordana Purgar, Milan Pernek, Tomislav </a:t>
            </a:r>
            <a:r>
              <a:rPr lang="hr-HR" sz="1800" dirty="0" err="1"/>
              <a:t>Vitković</a:t>
            </a:r>
            <a:r>
              <a:rPr lang="hr-HR" sz="1800" dirty="0"/>
              <a:t>, Dražen </a:t>
            </a:r>
            <a:r>
              <a:rPr lang="hr-HR" sz="1800" dirty="0" err="1"/>
              <a:t>Lovreček</a:t>
            </a:r>
            <a:r>
              <a:rPr lang="hr-HR" sz="1800" dirty="0"/>
              <a:t>, Damir </a:t>
            </a:r>
            <a:r>
              <a:rPr lang="hr-HR" sz="1800" dirty="0" err="1"/>
              <a:t>Dramalija</a:t>
            </a:r>
            <a:r>
              <a:rPr lang="hr-HR" sz="1800" dirty="0"/>
              <a:t>, Vinko Paulić, Goran Gregurović, počasno Viktor </a:t>
            </a:r>
            <a:r>
              <a:rPr lang="hr-HR" sz="1800" dirty="0" err="1"/>
              <a:t>Lochert</a:t>
            </a:r>
            <a:r>
              <a:rPr lang="hr-HR" sz="1800" dirty="0"/>
              <a:t> 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CBE23F-9562-4D70-A081-36FB00C68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Održana su 3 sastanka </a:t>
            </a:r>
          </a:p>
          <a:p>
            <a:pPr marL="0" indent="0">
              <a:buNone/>
            </a:pPr>
            <a:r>
              <a:rPr lang="hr-HR" dirty="0"/>
              <a:t>21. sjednica 3. travnja 2020.</a:t>
            </a:r>
          </a:p>
          <a:p>
            <a:pPr marL="0" indent="0">
              <a:buNone/>
            </a:pPr>
            <a:r>
              <a:rPr lang="hr-HR" dirty="0"/>
              <a:t>22. sjednica 4. lipanj 2020.</a:t>
            </a:r>
          </a:p>
          <a:p>
            <a:pPr marL="0" indent="0">
              <a:buNone/>
            </a:pPr>
            <a:r>
              <a:rPr lang="hr-HR" dirty="0"/>
              <a:t>23. Sjednica 29.studeni 2020.</a:t>
            </a:r>
          </a:p>
          <a:p>
            <a:pPr marL="0" indent="0">
              <a:buNone/>
            </a:pPr>
            <a:r>
              <a:rPr lang="hr-HR" dirty="0"/>
              <a:t>Kroz sva tri su se provlačile obavijesti o progresu kurikuluma za Njegovatelja stabala, koja je zajednički projekt Tehničke škole u Virovitici i HUA. Zahvaljujem se Dini Davidoviću i ravnatelju Ivanu </a:t>
            </a:r>
            <a:r>
              <a:rPr lang="hr-HR" dirty="0" err="1"/>
              <a:t>Kućanu</a:t>
            </a:r>
            <a:r>
              <a:rPr lang="hr-HR" dirty="0"/>
              <a:t>, koji su pokazali </a:t>
            </a:r>
            <a:r>
              <a:rPr lang="hr-HR" dirty="0" err="1"/>
              <a:t>entuzijzm</a:t>
            </a:r>
            <a:r>
              <a:rPr lang="hr-HR" dirty="0"/>
              <a:t> i dobru volju.</a:t>
            </a:r>
          </a:p>
          <a:p>
            <a:pPr marL="0" indent="0">
              <a:buNone/>
            </a:pPr>
            <a:r>
              <a:rPr lang="hr-HR" dirty="0"/>
              <a:t>Nema napretka u prihvaćanju kurikulum od strane Agencije za obrazovanje odraslih te da je upitno daljnji napor u postizanju tog cilja. Obavljena su 3 sastanka sa Agencijom koja je rezultirala svaki puta sa novim ispravcima, često vraćanjem na prošlu poziciju. </a:t>
            </a:r>
            <a:r>
              <a:rPr lang="hr-HR" b="1" dirty="0"/>
              <a:t>Iz svega je vidljivo da postoji interes koji koči kurikulum.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376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EADB24-7A2F-4935-91F2-CDA30722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Klon hrasta medunca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89A54D8-39B5-46B0-BBED-167743C7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5480" cy="4351338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zasađen u Brelima 12.4.2019. </a:t>
            </a:r>
          </a:p>
          <a:p>
            <a:r>
              <a:rPr lang="hr-HR" dirty="0"/>
              <a:t>Ovaj hrast medunac (</a:t>
            </a:r>
            <a:r>
              <a:rPr lang="hr-HR" i="1" dirty="0" err="1"/>
              <a:t>Quercus</a:t>
            </a:r>
            <a:r>
              <a:rPr lang="hr-HR" i="1" dirty="0"/>
              <a:t> </a:t>
            </a:r>
            <a:r>
              <a:rPr lang="hr-HR" i="1" dirty="0" err="1"/>
              <a:t>pubescens</a:t>
            </a:r>
            <a:r>
              <a:rPr lang="hr-HR" dirty="0"/>
              <a:t> </a:t>
            </a:r>
            <a:r>
              <a:rPr lang="hr-HR" dirty="0" err="1"/>
              <a:t>Villd</a:t>
            </a:r>
            <a:r>
              <a:rPr lang="hr-HR" dirty="0"/>
              <a:t>.) nastao je cijepljenjem izbojka staroga stabla kojeg je </a:t>
            </a:r>
            <a:r>
              <a:rPr lang="hr-HR" dirty="0" err="1"/>
              <a:t>vjetroizvala</a:t>
            </a:r>
            <a:r>
              <a:rPr lang="hr-HR" dirty="0"/>
              <a:t> uništila 2012 godine. </a:t>
            </a:r>
          </a:p>
          <a:p>
            <a:r>
              <a:rPr lang="hr-HR" dirty="0"/>
              <a:t>Plemke su uzete sa sjeverne strane krošnje srušenoga stabla cijepljene na komparativnu podlogu početkom travnja modificiranim engleskim spojem. Do kraja te vegetacijske periode cijepovi ostaju na </a:t>
            </a:r>
            <a:r>
              <a:rPr lang="hr-HR" dirty="0" err="1"/>
              <a:t>kalusiranju</a:t>
            </a:r>
            <a:r>
              <a:rPr lang="hr-HR" dirty="0"/>
              <a:t> u stakleniku, a završetkom vegetacije (studeni) premješta se 10-ak primljenih na prezimljavanje u plastenik rasadnika </a:t>
            </a:r>
            <a:r>
              <a:rPr lang="hr-HR" dirty="0" err="1"/>
              <a:t>Hajderovac</a:t>
            </a:r>
            <a:r>
              <a:rPr lang="hr-HR" dirty="0"/>
              <a:t>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A190663-1B75-4873-B1B3-C5F5F3B25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82" y="21804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0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4AED24-F9E5-4D30-B237-27743705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1658511B-E378-4484-AF1A-FDFC2BA3EA4B}"/>
              </a:ext>
            </a:extLst>
          </p:cNvPr>
          <p:cNvSpPr/>
          <p:nvPr/>
        </p:nvSpPr>
        <p:spPr>
          <a:xfrm>
            <a:off x="734923" y="1690688"/>
            <a:ext cx="53610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Druge godine nakon cijepljenja (lipanj) preostaje samo 5 primljenih cijepova koje preuzima Milan </a:t>
            </a:r>
            <a:r>
              <a:rPr lang="hr-HR" dirty="0" err="1"/>
              <a:t>Žgela</a:t>
            </a:r>
            <a:r>
              <a:rPr lang="hr-HR" dirty="0"/>
              <a:t> i odvozi na uzgajanje u svom dvorištu u Bjelovaru. Tijekom godina prezimljava u konačnici jedna sadnica preživljava u priručnoj kotlovnici. Slijedeće godine sadnica, uz korektnu uzgojnu brigu, doseže visinu od 350 cm, te se u slijedećoj vegetaciji orezuju postrani izbojci, a medunac dostiže visinu od 525 c. Konačno se 5. prosinca 2018. godine medunac vraća kući, zahvaljujući Hrvatske udruge za </a:t>
            </a:r>
            <a:r>
              <a:rPr lang="hr-HR" dirty="0" err="1"/>
              <a:t>arborikulturu</a:t>
            </a:r>
            <a:r>
              <a:rPr lang="hr-HR" dirty="0"/>
              <a:t> i  TZ Brela  prebacuje se na zimsko čuvanje, a sadi se 12. travnja 2019. godine.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86761454-DC6E-49D7-A34F-BCA7595E2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7328"/>
            <a:ext cx="4539075" cy="6052101"/>
          </a:xfrm>
        </p:spPr>
      </p:pic>
    </p:spTree>
    <p:extLst>
      <p:ext uri="{BB962C8B-B14F-4D97-AF65-F5344CB8AC3E}">
        <p14:creationId xmlns:p14="http://schemas.microsoft.com/office/powerpoint/2010/main" val="407255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D52435CA-78A7-471A-B67D-F67976B26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261" y="597878"/>
            <a:ext cx="9828628" cy="6338572"/>
          </a:xfrm>
        </p:spPr>
        <p:txBody>
          <a:bodyPr>
            <a:normAutofit/>
          </a:bodyPr>
          <a:lstStyle/>
          <a:p>
            <a:r>
              <a:rPr lang="hr-HR" dirty="0"/>
              <a:t>- </a:t>
            </a:r>
            <a:r>
              <a:rPr lang="hr-HR" b="1" dirty="0"/>
              <a:t>MEĐUNARODNI SKUP U DUBROVNIKU </a:t>
            </a:r>
            <a:endParaRPr lang="hr-HR" dirty="0"/>
          </a:p>
          <a:p>
            <a:pPr algn="just"/>
            <a:r>
              <a:rPr lang="hr-HR" dirty="0"/>
              <a:t>U Dubrovniku je 7. i 8. 11. 2019. godine održan međunarodni skup o </a:t>
            </a:r>
            <a:r>
              <a:rPr lang="hr-HR" dirty="0" err="1"/>
              <a:t>arborikulturi</a:t>
            </a:r>
            <a:r>
              <a:rPr lang="hr-HR" dirty="0"/>
              <a:t> u organizaciji Hrvatske udruge za </a:t>
            </a:r>
            <a:r>
              <a:rPr lang="hr-HR" dirty="0" err="1"/>
              <a:t>arborikulturu</a:t>
            </a:r>
            <a:r>
              <a:rPr lang="hr-HR" dirty="0"/>
              <a:t>. Skup je održan usporedno i u suradnji sa JU rezervat </a:t>
            </a:r>
            <a:r>
              <a:rPr lang="hr-HR" dirty="0" err="1"/>
              <a:t>Lokrum</a:t>
            </a:r>
            <a:r>
              <a:rPr lang="hr-HR" dirty="0"/>
              <a:t> u sklopu proslave 70 godina rezervata.</a:t>
            </a:r>
          </a:p>
          <a:p>
            <a:pPr algn="just"/>
            <a:r>
              <a:rPr lang="hr-HR" dirty="0"/>
              <a:t>U dvorani Sveučilišta u Dubrovniku okupilo se 160 sudionika i stručnjaka različitih područja koji su u jutarnjem dijelu sudjelovali na predavanjima o rezultatima znanstvenih istraživanja  provedenih na otoku i podmorju otoka </a:t>
            </a:r>
            <a:r>
              <a:rPr lang="hr-HR" dirty="0" err="1"/>
              <a:t>Lokruma</a:t>
            </a:r>
            <a:r>
              <a:rPr lang="hr-HR" dirty="0"/>
              <a:t>. </a:t>
            </a:r>
          </a:p>
          <a:p>
            <a:pPr algn="just"/>
            <a:r>
              <a:rPr lang="hr-HR" dirty="0"/>
              <a:t>U popodnevnim satima održana su predavanja iz područja </a:t>
            </a:r>
            <a:r>
              <a:rPr lang="hr-HR" dirty="0" err="1"/>
              <a:t>arborikulture</a:t>
            </a:r>
            <a:r>
              <a:rPr lang="hr-HR" dirty="0"/>
              <a:t> koji je započeo predavanjem Dane </a:t>
            </a:r>
            <a:r>
              <a:rPr lang="hr-HR" dirty="0" err="1"/>
              <a:t>Karcher</a:t>
            </a:r>
            <a:r>
              <a:rPr lang="hr-HR" dirty="0"/>
              <a:t>, predstavnica Upravnog odbora međunarodne udruge za </a:t>
            </a:r>
            <a:r>
              <a:rPr lang="hr-HR" dirty="0" err="1"/>
              <a:t>arborikulturu</a:t>
            </a:r>
            <a:r>
              <a:rPr lang="hr-HR" dirty="0"/>
              <a:t> (International </a:t>
            </a:r>
            <a:r>
              <a:rPr lang="hr-HR" dirty="0" err="1"/>
              <a:t>Society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Arboriculture</a:t>
            </a:r>
            <a:r>
              <a:rPr lang="hr-HR" dirty="0"/>
              <a:t> - ISA) prezentacijom o </a:t>
            </a:r>
            <a:r>
              <a:rPr lang="hr-HR" dirty="0" err="1"/>
              <a:t>arborikulturi</a:t>
            </a:r>
            <a:r>
              <a:rPr lang="hr-HR" dirty="0"/>
              <a:t> u SAD-u i svijetu.</a:t>
            </a:r>
            <a:endParaRPr lang="hr-H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356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7C5F0F-D539-434F-BF53-15B81D3A3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82" y="454025"/>
            <a:ext cx="10515600" cy="1248166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Sveukupno na skupu sudjelovalo cca 160 sudionika, prema planiranom programu, u sklopu </a:t>
            </a:r>
            <a:r>
              <a:rPr lang="hr-HR" dirty="0" err="1"/>
              <a:t>Arborikulture</a:t>
            </a:r>
            <a:r>
              <a:rPr lang="hr-HR" dirty="0"/>
              <a:t> je bilo 11 predavanja</a:t>
            </a:r>
          </a:p>
          <a:p>
            <a:r>
              <a:rPr lang="hr-HR" dirty="0"/>
              <a:t>Medijska pozornost: 4 TV i 4 radijska intervjua.</a:t>
            </a:r>
          </a:p>
          <a:p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8E6DCF4-91FF-4C80-942B-57A4FE453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831535"/>
            <a:ext cx="6547925" cy="436528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D7F6E56-CB02-4C69-B5F7-3B83F200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99" y="1887805"/>
            <a:ext cx="1422445" cy="13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6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AE1C07-0E35-4E24-90F1-D91EED554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431BF9-DC46-43FA-9E48-84F71E488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C05EAE1-ADC7-4512-9C5A-23AFB21E7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21" y="828039"/>
            <a:ext cx="7207348" cy="48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99C47D-C215-490F-AE0C-AFF89746E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5D54557E-B380-4ABD-B62E-EF3E9F6D4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82" y="1027906"/>
            <a:ext cx="7776312" cy="5184208"/>
          </a:xfrm>
        </p:spPr>
      </p:pic>
    </p:spTree>
    <p:extLst>
      <p:ext uri="{BB962C8B-B14F-4D97-AF65-F5344CB8AC3E}">
        <p14:creationId xmlns:p14="http://schemas.microsoft.com/office/powerpoint/2010/main" val="82199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25550D-626D-4C54-8A79-F78CD2B7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23F9F5-F968-4ACF-8257-806CA7592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/>
              <a:t>-STARTAN HUA PROJEKT PRO STABLO </a:t>
            </a:r>
            <a:endParaRPr lang="hr-HR" dirty="0"/>
          </a:p>
          <a:p>
            <a:r>
              <a:rPr lang="hr-HR" dirty="0"/>
              <a:t>U Gružu u Dubrovniku je selektirano prvo PRO stablo u Hrvatskoj- hrast plutnjak. Stablo je lošeg </a:t>
            </a:r>
            <a:r>
              <a:rPr lang="hr-HR" dirty="0" err="1"/>
              <a:t>vitaliteta</a:t>
            </a:r>
            <a:r>
              <a:rPr lang="hr-HR" dirty="0"/>
              <a:t>, u krošnji se nalaze suhe grane koje, obzirom na visoku frekvenciju ispod krošanja predstavljaju ozbiljan rizik od loma grana. Suha periferija krošnje i </a:t>
            </a:r>
            <a:r>
              <a:rPr lang="hr-HR" dirty="0" err="1"/>
              <a:t>tekline</a:t>
            </a:r>
            <a:r>
              <a:rPr lang="hr-HR" dirty="0"/>
              <a:t> na </a:t>
            </a:r>
            <a:r>
              <a:rPr lang="hr-HR" dirty="0" err="1"/>
              <a:t>pridanku</a:t>
            </a:r>
            <a:r>
              <a:rPr lang="hr-HR" dirty="0"/>
              <a:t> i deblu ukazuju na problem normalnog funkcioniranja korijenovog sustava. </a:t>
            </a:r>
          </a:p>
          <a:p>
            <a:r>
              <a:rPr lang="hr-HR" dirty="0"/>
              <a:t>Osnovna statika stabla je potpuno zadovoljena, a </a:t>
            </a:r>
            <a:r>
              <a:rPr lang="hr-HR" dirty="0" err="1"/>
              <a:t>rezistografijom</a:t>
            </a:r>
            <a:r>
              <a:rPr lang="hr-HR" dirty="0"/>
              <a:t> je na </a:t>
            </a:r>
            <a:r>
              <a:rPr lang="hr-HR" dirty="0" err="1"/>
              <a:t>pridanku</a:t>
            </a:r>
            <a:r>
              <a:rPr lang="hr-HR" dirty="0"/>
              <a:t> utvrđena cjelovitost netaknutog drva. Ispod krošnje stabla nalazi se utaban dio tla zbog „divljeg prijelaza“ kojim prolazi velik broj pješaka od parka prema benzinskoj crpki. S obzirom da se put nalazi točno području projekcije ruba krošnje, dakle u području kritične zone korijena, zbijenost tla u toj zoni izuzetno nepovoljno utječe na rast i razvoj </a:t>
            </a:r>
            <a:r>
              <a:rPr lang="hr-HR" dirty="0" err="1"/>
              <a:t>korjiena</a:t>
            </a:r>
            <a:r>
              <a:rPr lang="hr-HR" dirty="0"/>
              <a:t> te je to vjerojatni uzrok pada </a:t>
            </a:r>
            <a:r>
              <a:rPr lang="hr-HR" dirty="0" err="1"/>
              <a:t>vitaliteta</a:t>
            </a:r>
            <a:r>
              <a:rPr lang="hr-HR" dirty="0"/>
              <a:t> i funkcije korijena. </a:t>
            </a:r>
          </a:p>
        </p:txBody>
      </p:sp>
    </p:spTree>
    <p:extLst>
      <p:ext uri="{BB962C8B-B14F-4D97-AF65-F5344CB8AC3E}">
        <p14:creationId xmlns:p14="http://schemas.microsoft.com/office/powerpoint/2010/main" val="15934596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1136</Words>
  <Application>Microsoft Office PowerPoint</Application>
  <PresentationFormat>Široki zaslon</PresentationFormat>
  <Paragraphs>59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PowerPoint prezentacija</vt:lpstr>
      <vt:lpstr>SASTANCI UPRAVNOG ODBORA Gordana Purgar, Milan Pernek, Tomislav Vitković, Dražen Lovreček, Damir Dramalija, Vinko Paulić, Goran Gregurović, počasno Viktor Lochert  </vt:lpstr>
      <vt:lpstr>Klon hrasta medunca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Milan Pernek</dc:creator>
  <cp:lastModifiedBy>Milan Pernek</cp:lastModifiedBy>
  <cp:revision>16</cp:revision>
  <cp:lastPrinted>2020-01-31T09:50:39Z</cp:lastPrinted>
  <dcterms:created xsi:type="dcterms:W3CDTF">2020-01-30T20:43:39Z</dcterms:created>
  <dcterms:modified xsi:type="dcterms:W3CDTF">2020-02-08T15:52:32Z</dcterms:modified>
</cp:coreProperties>
</file>